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21"/>
  </p:notesMasterIdLst>
  <p:sldIdLst>
    <p:sldId id="256" r:id="rId2"/>
    <p:sldId id="257" r:id="rId3"/>
    <p:sldId id="258" r:id="rId4"/>
    <p:sldId id="259" r:id="rId5"/>
    <p:sldId id="260" r:id="rId6"/>
    <p:sldId id="261" r:id="rId7"/>
    <p:sldId id="269" r:id="rId8"/>
    <p:sldId id="270" r:id="rId9"/>
    <p:sldId id="262" r:id="rId10"/>
    <p:sldId id="263" r:id="rId11"/>
    <p:sldId id="264" r:id="rId12"/>
    <p:sldId id="265" r:id="rId13"/>
    <p:sldId id="274" r:id="rId14"/>
    <p:sldId id="275" r:id="rId15"/>
    <p:sldId id="266" r:id="rId16"/>
    <p:sldId id="267" r:id="rId17"/>
    <p:sldId id="268" r:id="rId18"/>
    <p:sldId id="271" r:id="rId19"/>
    <p:sldId id="272" r:id="rId2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378"/>
    <p:restoredTop sz="94643"/>
  </p:normalViewPr>
  <p:slideViewPr>
    <p:cSldViewPr snapToGrid="0" snapToObjects="1">
      <p:cViewPr varScale="1">
        <p:scale>
          <a:sx n="95" d="100"/>
          <a:sy n="95" d="100"/>
        </p:scale>
        <p:origin x="184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6" d="100"/>
          <a:sy n="96" d="100"/>
        </p:scale>
        <p:origin x="2464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626F1A-9352-BB4B-94FB-A93512CF0027}" type="datetimeFigureOut">
              <a:rPr lang="en-US" smtClean="0"/>
              <a:t>2/14/18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C1866A-29D9-794C-AB9A-6321CB4E7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240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6582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7513921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665256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487661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46620901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05698240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3318848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2084700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896146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6202884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323407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106557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01018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654389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81517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71214528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74367133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1255957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883257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411B5-5667-8C44-8409-D4E987ADB9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5809EB-12DB-CD48-8E70-6434FDBF6C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23FD2F-6C17-DE4D-B235-AC86EF8AE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28A4B-DF4A-054F-B113-1DB199B29A15}" type="datetimeFigureOut">
              <a:rPr lang="en-US" smtClean="0"/>
              <a:t>2/14/18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0CE408-682D-034F-9DA5-7090E7644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F84F8B-5FF5-2741-AE5D-6461347C5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394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504E1-ACCD-4541-94E6-2059D38B6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0E7C1C-51B2-774A-BACE-C0A0CE3415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098239-D23D-564C-A67D-9F3C65441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28A4B-DF4A-054F-B113-1DB199B29A15}" type="datetimeFigureOut">
              <a:rPr lang="en-US" smtClean="0"/>
              <a:t>2/14/18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47EB4-1965-FA4C-A5CD-776EDEECA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F2C52-6E8D-6B41-94BF-862FEEB04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317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54F7D2-2A0E-6443-B197-F0A9FA08E1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4B153B-8BB6-C847-AB65-B50A612B26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94BBCF-D421-4A44-BE20-C60A8254E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28A4B-DF4A-054F-B113-1DB199B29A15}" type="datetimeFigureOut">
              <a:rPr lang="en-US" smtClean="0"/>
              <a:t>2/14/18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0C4E3-2842-A149-B23B-70B9FAE6B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54F8FD-D371-E844-9D5C-B821304F9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933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5004B-8B1B-5342-ADFB-F8F5D5E34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F8696-C894-1C41-AC89-1AE4633C0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583833-232B-4E4E-9C1E-AA18D3039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28A4B-DF4A-054F-B113-1DB199B29A15}" type="datetimeFigureOut">
              <a:rPr lang="en-US" smtClean="0"/>
              <a:t>2/14/18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770DD6-6319-BE46-A82D-663D90E43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FF6A2-69A3-4F43-A541-27E12DCE5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186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6204F-9856-F149-BA8C-0005BEB3A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C91F1-57B7-AF46-9690-FF6FC5766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4ADBD-879C-7245-B43A-8707B1D98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28A4B-DF4A-054F-B113-1DB199B29A15}" type="datetimeFigureOut">
              <a:rPr lang="en-US" smtClean="0"/>
              <a:t>2/14/18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365187-4E07-4F4C-B49A-6189A8292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1B22CB-8D1D-694F-9492-21686CEB9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743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BBBA7-37CF-F046-A991-36B663547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35CE8-453B-CD40-84FC-D3645C538C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E82661-69A7-C141-B3D6-E1A5A486F6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552E2-EAD9-A545-A5CF-CDBD2C247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28A4B-DF4A-054F-B113-1DB199B29A15}" type="datetimeFigureOut">
              <a:rPr lang="en-US" smtClean="0"/>
              <a:t>2/14/18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FD687-D2D0-B34E-92EB-C55B4E5EF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AD9C6-CBBD-3A41-9850-F0EB6E2C2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464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378C9-8A3F-E044-97ED-D3447386C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4D836D-AEDC-DB45-B3DE-A1C81B1AE4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2E594C-A0B7-974D-9CDE-84F96F320E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6CBAA8-FFA2-E647-8103-CCD1D3800F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D200E9-F1A2-B24D-807B-0B0067A668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95892F-5359-8D44-BDC1-D46957D07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28A4B-DF4A-054F-B113-1DB199B29A15}" type="datetimeFigureOut">
              <a:rPr lang="en-US" smtClean="0"/>
              <a:t>2/14/18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4E8AAC-CFA8-CD44-9C9A-E7DCFC888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E83F67-0C4F-8D4C-94C6-9DCD0DBC8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943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E0D92-1E5E-FE4A-8EB3-71E55FA2D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8613F0-BCF2-F646-B5E2-D1B1FB250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28A4B-DF4A-054F-B113-1DB199B29A15}" type="datetimeFigureOut">
              <a:rPr lang="en-US" smtClean="0"/>
              <a:t>2/14/18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1198D-6D0A-FC4B-85AD-F5893296E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F519E2-5108-5C4B-B4F1-E70F14897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060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CCD3DF-E6AF-3C42-B8AC-F621EFC21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28A4B-DF4A-054F-B113-1DB199B29A15}" type="datetimeFigureOut">
              <a:rPr lang="en-US" smtClean="0"/>
              <a:t>2/14/18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8D01AC-0663-DB45-B28A-175EF6030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4AEBE0-5058-5D45-8D3D-F5CB8165D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07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3CD84-A87C-3448-816C-57FEA0092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698DC-8560-7C4B-B817-9FF888FCA4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FCF43D-4361-B34B-8D5F-E86AB2B91A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E8115E-3B3C-954F-97C9-96B2A60CF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28A4B-DF4A-054F-B113-1DB199B29A15}" type="datetimeFigureOut">
              <a:rPr lang="en-US" smtClean="0"/>
              <a:t>2/14/18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52FE8D-D1B6-7248-A13D-3A0C78C22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BFABA6-731B-BF4C-A3E6-4A1D09FCA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9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F2A54-633B-E242-998E-2F1769B51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1B43AE-15A3-854E-9023-F9F112BFCD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8AF12-EDFA-5844-A77F-9878746BA7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1645E5-608F-024A-86C3-CE1FEDCBE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28A4B-DF4A-054F-B113-1DB199B29A15}" type="datetimeFigureOut">
              <a:rPr lang="en-US" smtClean="0"/>
              <a:t>2/14/18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11BA74-83B0-5A4D-B649-F572B7AF1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8194A7-F2BB-484B-B708-0FFD46BD2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468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45C993-224D-1A49-BAFB-B623EAABD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3A5B6C-2D63-D74A-8EA5-B04B0CF8B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06D46B-9CA0-8640-846D-9132FB5023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528A4B-DF4A-054F-B113-1DB199B29A15}" type="datetimeFigureOut">
              <a:rPr lang="en-US" smtClean="0"/>
              <a:t>2/14/18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087440-E1C2-7C4A-B69D-51B1D31972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82C87-A6E8-1C4D-BF0A-EAC793940C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504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MYOB-Technology/intro-to-tdd" TargetMode="External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5.tiff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2.tiff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453023" y="2087887"/>
            <a:ext cx="9277731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i="0" dirty="0">
                <a:solidFill>
                  <a:srgbClr val="FFFFFF"/>
                </a:solidFill>
                <a:effectLst/>
                <a:latin typeface="inherit"/>
              </a:rPr>
              <a:t>Intro to Test-Driven Development</a:t>
            </a:r>
            <a:endParaRPr lang="en-US" sz="8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738531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B9F40A4-1F4E-E34A-A49D-DD04CC6F3F6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928" y="268278"/>
            <a:ext cx="10578913" cy="62535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1212916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493364" y="2652664"/>
            <a:ext cx="92777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i="0" dirty="0">
                <a:solidFill>
                  <a:srgbClr val="FFFFFF"/>
                </a:solidFill>
                <a:effectLst/>
                <a:latin typeface="inherit"/>
              </a:rPr>
              <a:t>An Example</a:t>
            </a:r>
            <a:endParaRPr lang="en-US" sz="8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29224600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453023" y="1173487"/>
            <a:ext cx="92777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i="0" dirty="0">
                <a:solidFill>
                  <a:srgbClr val="FFFFFF"/>
                </a:solidFill>
                <a:effectLst/>
                <a:latin typeface="inherit"/>
              </a:rPr>
              <a:t>Fibonacci Sequence</a:t>
            </a:r>
            <a:endParaRPr lang="en-US" sz="8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0E2FC8FE-12FB-D240-B8A7-76F2354DE766}"/>
              </a:ext>
            </a:extLst>
          </p:cNvPr>
          <p:cNvSpPr/>
          <p:nvPr/>
        </p:nvSpPr>
        <p:spPr>
          <a:xfrm>
            <a:off x="2706883" y="2965386"/>
            <a:ext cx="6770010" cy="10156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3000" dirty="0">
                <a:solidFill>
                  <a:schemeClr val="bg1"/>
                </a:solidFill>
              </a:rPr>
              <a:t>"every number after the first two is the sum of the two preceding ones"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9BCF569A-B4B6-C142-B09B-AB2A8B682438}"/>
              </a:ext>
            </a:extLst>
          </p:cNvPr>
          <p:cNvSpPr/>
          <p:nvPr/>
        </p:nvSpPr>
        <p:spPr>
          <a:xfrm>
            <a:off x="2706883" y="4341469"/>
            <a:ext cx="6770010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3000" dirty="0">
                <a:solidFill>
                  <a:schemeClr val="bg1"/>
                </a:solidFill>
              </a:rPr>
              <a:t>0, 1, 1, 2, 3, 5, 8, 13, 21 ...</a:t>
            </a:r>
          </a:p>
        </p:txBody>
      </p:sp>
    </p:spTree>
    <p:extLst>
      <p:ext uri="{BB962C8B-B14F-4D97-AF65-F5344CB8AC3E}">
        <p14:creationId xmlns:p14="http://schemas.microsoft.com/office/powerpoint/2010/main" val="408322326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493364" y="2652664"/>
            <a:ext cx="92777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i="0" dirty="0">
                <a:solidFill>
                  <a:srgbClr val="FFFFFF"/>
                </a:solidFill>
                <a:effectLst/>
                <a:latin typeface="inherit"/>
              </a:rPr>
              <a:t>Anatomy of a test</a:t>
            </a:r>
            <a:endParaRPr lang="en-US" sz="8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23762054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2F2A6FE-4AF0-AF47-B3D2-A08B25BF41A4}"/>
              </a:ext>
            </a:extLst>
          </p:cNvPr>
          <p:cNvSpPr/>
          <p:nvPr/>
        </p:nvSpPr>
        <p:spPr>
          <a:xfrm>
            <a:off x="3933850" y="2548527"/>
            <a:ext cx="4389879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Arrange (setup)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000" i="0" dirty="0">
                <a:solidFill>
                  <a:schemeClr val="bg1"/>
                </a:solidFill>
                <a:effectLst/>
                <a:latin typeface="Montserrat"/>
              </a:rPr>
              <a:t>Act (do the thing)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000" i="0" dirty="0">
                <a:solidFill>
                  <a:schemeClr val="bg1"/>
                </a:solidFill>
                <a:effectLst/>
                <a:latin typeface="Montserrat"/>
              </a:rPr>
              <a:t>Assert (verify it worked)</a:t>
            </a:r>
          </a:p>
        </p:txBody>
      </p:sp>
    </p:spTree>
    <p:extLst>
      <p:ext uri="{BB962C8B-B14F-4D97-AF65-F5344CB8AC3E}">
        <p14:creationId xmlns:p14="http://schemas.microsoft.com/office/powerpoint/2010/main" val="10557592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453023" y="2087887"/>
            <a:ext cx="9277731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i="0" dirty="0">
                <a:solidFill>
                  <a:srgbClr val="FFFFFF"/>
                </a:solidFill>
                <a:effectLst/>
                <a:latin typeface="inherit"/>
              </a:rPr>
              <a:t>How to make a test pass?</a:t>
            </a:r>
            <a:endParaRPr lang="en-US" sz="8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267559574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C2F2A6FE-4AF0-AF47-B3D2-A08B25BF41A4}"/>
              </a:ext>
            </a:extLst>
          </p:cNvPr>
          <p:cNvSpPr/>
          <p:nvPr/>
        </p:nvSpPr>
        <p:spPr>
          <a:xfrm>
            <a:off x="2495015" y="2239245"/>
            <a:ext cx="753649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Fake it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000" i="0" dirty="0">
                <a:solidFill>
                  <a:schemeClr val="bg1"/>
                </a:solidFill>
                <a:effectLst/>
                <a:latin typeface="Montserrat"/>
              </a:rPr>
              <a:t>Do obvious implementation</a:t>
            </a:r>
          </a:p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000" i="0" dirty="0">
                <a:solidFill>
                  <a:schemeClr val="bg1"/>
                </a:solidFill>
                <a:effectLst/>
                <a:latin typeface="Montserrat"/>
              </a:rPr>
              <a:t>Triangulate (decompose large problem into smaller problems)</a:t>
            </a:r>
          </a:p>
        </p:txBody>
      </p:sp>
    </p:spTree>
    <p:extLst>
      <p:ext uri="{BB962C8B-B14F-4D97-AF65-F5344CB8AC3E}">
        <p14:creationId xmlns:p14="http://schemas.microsoft.com/office/powerpoint/2010/main" val="165984841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453023" y="2087887"/>
            <a:ext cx="9277731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i="0" dirty="0">
                <a:solidFill>
                  <a:srgbClr val="FFFFFF"/>
                </a:solidFill>
                <a:effectLst/>
                <a:latin typeface="inherit"/>
              </a:rPr>
              <a:t>Example for you to try</a:t>
            </a:r>
            <a:endParaRPr lang="en-US" sz="8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6467964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453023" y="2571981"/>
            <a:ext cx="92777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i="0" dirty="0">
                <a:solidFill>
                  <a:srgbClr val="FFFFFF"/>
                </a:solidFill>
                <a:effectLst/>
                <a:latin typeface="inherit"/>
              </a:rPr>
              <a:t>Arguments Parser</a:t>
            </a:r>
            <a:endParaRPr lang="en-US" sz="8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419172377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412682" y="998675"/>
            <a:ext cx="92777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i="0" dirty="0">
                <a:solidFill>
                  <a:srgbClr val="FFFFFF"/>
                </a:solidFill>
                <a:effectLst/>
                <a:latin typeface="inherit"/>
              </a:rPr>
              <a:t>Useful Stuff</a:t>
            </a:r>
            <a:endParaRPr lang="en-US" sz="8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  <p:sp>
        <p:nvSpPr>
          <p:cNvPr id="2" name="Rectangle 1">
            <a:extLst>
              <a:ext uri="{FF2B5EF4-FFF2-40B4-BE49-F238E27FC236}">
                <a16:creationId xmlns:a16="http://schemas.microsoft.com/office/drawing/2014/main" id="{9B34EB81-76C8-9F40-B2A7-3D364ECC2779}"/>
              </a:ext>
            </a:extLst>
          </p:cNvPr>
          <p:cNvSpPr/>
          <p:nvPr/>
        </p:nvSpPr>
        <p:spPr>
          <a:xfrm>
            <a:off x="1809000" y="2443138"/>
            <a:ext cx="8485093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/>
            <a:r>
              <a:rPr lang="en-US" sz="3000" dirty="0">
                <a:solidFill>
                  <a:schemeClr val="bg1"/>
                </a:solidFill>
                <a:hlinkClick r:id="rId3"/>
              </a:rPr>
              <a:t>https://</a:t>
            </a:r>
            <a:r>
              <a:rPr lang="en-US" sz="3000" dirty="0" err="1">
                <a:solidFill>
                  <a:schemeClr val="bg1"/>
                </a:solidFill>
                <a:hlinkClick r:id="rId3"/>
              </a:rPr>
              <a:t>github.com</a:t>
            </a:r>
            <a:r>
              <a:rPr lang="en-US" sz="3000" dirty="0">
                <a:solidFill>
                  <a:schemeClr val="bg1"/>
                </a:solidFill>
                <a:hlinkClick r:id="rId3"/>
              </a:rPr>
              <a:t>/MYOB-Technology/intro-to-</a:t>
            </a:r>
            <a:r>
              <a:rPr lang="en-US" sz="3000" dirty="0" err="1">
                <a:solidFill>
                  <a:schemeClr val="bg1"/>
                </a:solidFill>
                <a:hlinkClick r:id="rId3"/>
              </a:rPr>
              <a:t>tdd</a:t>
            </a:r>
            <a:endParaRPr lang="en-US" sz="3000" dirty="0">
              <a:solidFill>
                <a:schemeClr val="bg1"/>
              </a:solidFill>
            </a:endParaRP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4CE2FF71-E14E-2143-82CD-442E0A77AD0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743594" y="3388658"/>
            <a:ext cx="2615903" cy="322155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64557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358894" y="837311"/>
            <a:ext cx="92777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i="0" dirty="0">
                <a:solidFill>
                  <a:srgbClr val="FFFFFF"/>
                </a:solidFill>
                <a:effectLst/>
                <a:latin typeface="inherit"/>
              </a:rPr>
              <a:t>Who are we?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0BE40E97-6EEC-BA41-BE4F-5F426650D7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8635" y="2333812"/>
            <a:ext cx="2540000" cy="2540000"/>
          </a:xfrm>
          <a:prstGeom prst="rect">
            <a:avLst/>
          </a:prstGeom>
        </p:spPr>
      </p:pic>
      <p:pic>
        <p:nvPicPr>
          <p:cNvPr id="4" name="Picture 3">
            <a:extLst>
              <a:ext uri="{FF2B5EF4-FFF2-40B4-BE49-F238E27FC236}">
                <a16:creationId xmlns:a16="http://schemas.microsoft.com/office/drawing/2014/main" id="{6794CE18-D6D1-234B-A435-D442DFCAD74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87024" y="2333812"/>
            <a:ext cx="2523565" cy="25400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id="{8A191B4B-8CAA-7142-84BC-3CAFA858831E}"/>
              </a:ext>
            </a:extLst>
          </p:cNvPr>
          <p:cNvSpPr/>
          <p:nvPr/>
        </p:nvSpPr>
        <p:spPr>
          <a:xfrm>
            <a:off x="2624668" y="5142168"/>
            <a:ext cx="204793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/>
            <a:r>
              <a:rPr lang="en-US" sz="3000" b="0" i="0" dirty="0">
                <a:solidFill>
                  <a:srgbClr val="FFFFFF"/>
                </a:solidFill>
                <a:effectLst/>
                <a:latin typeface="Montserrat"/>
              </a:rPr>
              <a:t>  Matt Dunn</a:t>
            </a: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05B3A494-3F84-CE43-803B-8036630C9F8C}"/>
              </a:ext>
            </a:extLst>
          </p:cNvPr>
          <p:cNvSpPr/>
          <p:nvPr/>
        </p:nvSpPr>
        <p:spPr>
          <a:xfrm>
            <a:off x="7200529" y="5142168"/>
            <a:ext cx="3096553" cy="553998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 fontAlgn="base"/>
            <a:r>
              <a:rPr lang="en-US" sz="3000" b="0" i="0" dirty="0" err="1">
                <a:solidFill>
                  <a:srgbClr val="FFFFFF"/>
                </a:solidFill>
                <a:effectLst/>
                <a:latin typeface="Montserrat"/>
              </a:rPr>
              <a:t>Preethi</a:t>
            </a:r>
            <a:r>
              <a:rPr lang="en-US" sz="3000" b="0" i="0" dirty="0">
                <a:solidFill>
                  <a:srgbClr val="FFFFFF"/>
                </a:solidFill>
                <a:effectLst/>
                <a:latin typeface="Montserrat"/>
              </a:rPr>
              <a:t> </a:t>
            </a:r>
            <a:r>
              <a:rPr lang="en-US" sz="3000" b="0" i="0" dirty="0" err="1">
                <a:solidFill>
                  <a:srgbClr val="FFFFFF"/>
                </a:solidFill>
                <a:effectLst/>
                <a:latin typeface="Montserrat"/>
              </a:rPr>
              <a:t>Ramkumar</a:t>
            </a:r>
            <a:endParaRPr lang="en-US" sz="3000" b="0" i="0" dirty="0">
              <a:solidFill>
                <a:srgbClr val="FFFFFF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5190852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336065" y="2523822"/>
            <a:ext cx="92777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i="0" dirty="0">
                <a:solidFill>
                  <a:srgbClr val="FFFFFF"/>
                </a:solidFill>
                <a:effectLst/>
                <a:latin typeface="inherit"/>
              </a:rPr>
              <a:t>What is TDD?</a:t>
            </a:r>
            <a:endParaRPr lang="en-US" sz="8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41863137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580614" y="1566892"/>
            <a:ext cx="9277731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285750" indent="-28575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An approach to iteratively decompose a large problem into smaller problems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Facilitates working in small increments</a:t>
            </a:r>
          </a:p>
          <a:p>
            <a:pPr marL="742950" lvl="1" indent="-28575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Provides focus (just concentrate on the next step to take)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Provides feedback on design at each step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chemeClr val="bg1"/>
                </a:solidFill>
              </a:rPr>
              <a:t>Makes it easier for others to understand </a:t>
            </a:r>
            <a:r>
              <a:rPr lang="en-US" sz="3000" dirty="0" err="1">
                <a:solidFill>
                  <a:schemeClr val="bg1"/>
                </a:solidFill>
              </a:rPr>
              <a:t>behaviour</a:t>
            </a:r>
            <a:r>
              <a:rPr lang="en-US" sz="3000" dirty="0">
                <a:solidFill>
                  <a:schemeClr val="bg1"/>
                </a:solidFill>
              </a:rPr>
              <a:t> of system</a:t>
            </a:r>
            <a:endParaRPr lang="en-US" sz="3000" i="0" dirty="0">
              <a:solidFill>
                <a:schemeClr val="bg1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4635030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314800" y="2576985"/>
            <a:ext cx="92777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i="0" dirty="0">
                <a:solidFill>
                  <a:srgbClr val="FFFFFF"/>
                </a:solidFill>
                <a:effectLst/>
                <a:latin typeface="inherit"/>
              </a:rPr>
              <a:t>How to do it?</a:t>
            </a:r>
            <a:endParaRPr lang="en-US" sz="8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86055969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453023" y="2087887"/>
            <a:ext cx="92777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b="1" i="0" dirty="0">
                <a:solidFill>
                  <a:srgbClr val="FFFFFF"/>
                </a:solidFill>
                <a:effectLst/>
                <a:latin typeface="inherit"/>
              </a:rPr>
              <a:t>Red</a:t>
            </a:r>
            <a:endParaRPr lang="en-US" sz="8000" b="1" i="0" dirty="0">
              <a:solidFill>
                <a:srgbClr val="FFFFFF"/>
              </a:solidFill>
              <a:effectLst/>
              <a:latin typeface="Montserra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5F4A3C-3FD3-4147-92BB-BBE8BA96B0C2}"/>
              </a:ext>
            </a:extLst>
          </p:cNvPr>
          <p:cNvSpPr/>
          <p:nvPr/>
        </p:nvSpPr>
        <p:spPr>
          <a:xfrm>
            <a:off x="1453020" y="3287995"/>
            <a:ext cx="9277731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5000" i="0" dirty="0">
                <a:solidFill>
                  <a:srgbClr val="FFFFFF"/>
                </a:solidFill>
                <a:effectLst/>
                <a:latin typeface="inherit"/>
              </a:rPr>
              <a:t>Write a failing test</a:t>
            </a:r>
            <a:endParaRPr lang="en-US" sz="5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865A4F2-E598-6E43-BAF4-D7CF9B57542B}"/>
              </a:ext>
            </a:extLst>
          </p:cNvPr>
          <p:cNvSpPr/>
          <p:nvPr/>
        </p:nvSpPr>
        <p:spPr>
          <a:xfrm>
            <a:off x="1453021" y="4149769"/>
            <a:ext cx="9277731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5000" i="0" dirty="0">
                <a:solidFill>
                  <a:srgbClr val="FFFFFF"/>
                </a:solidFill>
                <a:effectLst/>
                <a:latin typeface="inherit"/>
              </a:rPr>
              <a:t>(How should it work)</a:t>
            </a:r>
            <a:endParaRPr lang="en-US" sz="5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114899730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453023" y="2087887"/>
            <a:ext cx="92777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b="1" i="0" dirty="0">
                <a:solidFill>
                  <a:srgbClr val="FFFFFF"/>
                </a:solidFill>
                <a:effectLst/>
                <a:latin typeface="inherit"/>
              </a:rPr>
              <a:t>Green</a:t>
            </a:r>
            <a:endParaRPr lang="en-US" sz="8000" b="1" i="0" dirty="0">
              <a:solidFill>
                <a:srgbClr val="FFFFFF"/>
              </a:solidFill>
              <a:effectLst/>
              <a:latin typeface="Montserra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5F4A3C-3FD3-4147-92BB-BBE8BA96B0C2}"/>
              </a:ext>
            </a:extLst>
          </p:cNvPr>
          <p:cNvSpPr/>
          <p:nvPr/>
        </p:nvSpPr>
        <p:spPr>
          <a:xfrm>
            <a:off x="1008897" y="3301116"/>
            <a:ext cx="10165976" cy="163121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5000" i="0" dirty="0">
                <a:solidFill>
                  <a:srgbClr val="FFFFFF"/>
                </a:solidFill>
                <a:effectLst/>
                <a:latin typeface="inherit"/>
              </a:rPr>
              <a:t>Write least amount of code to make test pass</a:t>
            </a:r>
            <a:endParaRPr lang="en-US" sz="5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865A4F2-E598-6E43-BAF4-D7CF9B57542B}"/>
              </a:ext>
            </a:extLst>
          </p:cNvPr>
          <p:cNvSpPr/>
          <p:nvPr/>
        </p:nvSpPr>
        <p:spPr>
          <a:xfrm>
            <a:off x="1453020" y="4822122"/>
            <a:ext cx="9277731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5000" i="0" dirty="0">
                <a:solidFill>
                  <a:srgbClr val="FFFFFF"/>
                </a:solidFill>
                <a:effectLst/>
                <a:latin typeface="inherit"/>
              </a:rPr>
              <a:t>(Make it work)</a:t>
            </a:r>
            <a:endParaRPr lang="en-US" sz="5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24896715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7030A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453023" y="2087887"/>
            <a:ext cx="92777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b="1" i="0" dirty="0">
                <a:solidFill>
                  <a:srgbClr val="FFFFFF"/>
                </a:solidFill>
                <a:effectLst/>
                <a:latin typeface="inherit"/>
              </a:rPr>
              <a:t>Refactor</a:t>
            </a:r>
            <a:endParaRPr lang="en-US" sz="8000" b="1" i="0" dirty="0">
              <a:solidFill>
                <a:srgbClr val="FFFFFF"/>
              </a:solidFill>
              <a:effectLst/>
              <a:latin typeface="Montserrat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305F4A3C-3FD3-4147-92BB-BBE8BA96B0C2}"/>
              </a:ext>
            </a:extLst>
          </p:cNvPr>
          <p:cNvSpPr/>
          <p:nvPr/>
        </p:nvSpPr>
        <p:spPr>
          <a:xfrm>
            <a:off x="1453020" y="3287995"/>
            <a:ext cx="10084556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5000" i="0" dirty="0">
                <a:solidFill>
                  <a:srgbClr val="FFFFFF"/>
                </a:solidFill>
                <a:effectLst/>
                <a:latin typeface="inherit"/>
              </a:rPr>
              <a:t>Focus on improving implementation</a:t>
            </a:r>
            <a:endParaRPr lang="en-US" sz="5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2865A4F2-E598-6E43-BAF4-D7CF9B57542B}"/>
              </a:ext>
            </a:extLst>
          </p:cNvPr>
          <p:cNvSpPr/>
          <p:nvPr/>
        </p:nvSpPr>
        <p:spPr>
          <a:xfrm>
            <a:off x="1453023" y="4180547"/>
            <a:ext cx="9277731" cy="8617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5000" i="0" dirty="0">
                <a:solidFill>
                  <a:srgbClr val="FFFFFF"/>
                </a:solidFill>
                <a:effectLst/>
                <a:latin typeface="inherit"/>
              </a:rPr>
              <a:t>(Make it right)</a:t>
            </a:r>
            <a:endParaRPr lang="en-US" sz="5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48133210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774FB4A5-0F46-0343-B076-9AD4B703ACD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79993" y="981635"/>
            <a:ext cx="9679890" cy="455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9404353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2750</TotalTime>
  <Words>216</Words>
  <Application>Microsoft Macintosh PowerPoint</Application>
  <PresentationFormat>Widescreen</PresentationFormat>
  <Paragraphs>55</Paragraphs>
  <Slides>19</Slides>
  <Notes>19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19</vt:i4>
      </vt:variant>
    </vt:vector>
  </HeadingPairs>
  <TitlesOfParts>
    <vt:vector size="25" baseType="lpstr">
      <vt:lpstr>Arial</vt:lpstr>
      <vt:lpstr>Calibri</vt:lpstr>
      <vt:lpstr>Calibri Light</vt:lpstr>
      <vt:lpstr>inherit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Dunn</dc:creator>
  <cp:lastModifiedBy>Matthew Dunn</cp:lastModifiedBy>
  <cp:revision>10</cp:revision>
  <dcterms:created xsi:type="dcterms:W3CDTF">2018-02-14T06:06:52Z</dcterms:created>
  <dcterms:modified xsi:type="dcterms:W3CDTF">2018-02-16T03:57:41Z</dcterms:modified>
</cp:coreProperties>
</file>

<file path=docProps/thumbnail.jpeg>
</file>